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9" r:id="rId8"/>
    <p:sldId id="262" r:id="rId9"/>
    <p:sldId id="263" r:id="rId10"/>
    <p:sldId id="264" r:id="rId11"/>
    <p:sldId id="268" r:id="rId12"/>
    <p:sldId id="265" r:id="rId13"/>
    <p:sldId id="266" r:id="rId14"/>
    <p:sldId id="267"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showGuides="1">
      <p:cViewPr varScale="1">
        <p:scale>
          <a:sx n="85" d="100"/>
          <a:sy n="85" d="100"/>
        </p:scale>
        <p:origin x="9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&lt;30</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3 Groups</c:v>
                </c:pt>
                <c:pt idx="1">
                  <c:v>2 Groups</c:v>
                </c:pt>
              </c:strCache>
            </c:strRef>
          </c:cat>
          <c:val>
            <c:numRef>
              <c:f>Sheet1!$B$2:$B$3</c:f>
              <c:numCache>
                <c:formatCode>General</c:formatCode>
                <c:ptCount val="2"/>
                <c:pt idx="0">
                  <c:v>11357</c:v>
                </c:pt>
              </c:numCache>
            </c:numRef>
          </c:val>
          <c:extLst>
            <c:ext xmlns:c16="http://schemas.microsoft.com/office/drawing/2014/chart" uri="{C3380CC4-5D6E-409C-BE32-E72D297353CC}">
              <c16:uniqueId val="{00000000-86CD-4D54-BC6A-CA15DC6FF0DE}"/>
            </c:ext>
          </c:extLst>
        </c:ser>
        <c:ser>
          <c:idx val="1"/>
          <c:order val="1"/>
          <c:tx>
            <c:strRef>
              <c:f>Sheet1!$C$1</c:f>
              <c:strCache>
                <c:ptCount val="1"/>
                <c:pt idx="0">
                  <c:v>&gt;30</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3 Groups</c:v>
                </c:pt>
                <c:pt idx="1">
                  <c:v>2 Groups</c:v>
                </c:pt>
              </c:strCache>
            </c:strRef>
          </c:cat>
          <c:val>
            <c:numRef>
              <c:f>Sheet1!$C$2:$C$3</c:f>
              <c:numCache>
                <c:formatCode>General</c:formatCode>
                <c:ptCount val="2"/>
                <c:pt idx="0">
                  <c:v>35545</c:v>
                </c:pt>
                <c:pt idx="1">
                  <c:v>46902</c:v>
                </c:pt>
              </c:numCache>
            </c:numRef>
          </c:val>
          <c:extLst>
            <c:ext xmlns:c16="http://schemas.microsoft.com/office/drawing/2014/chart" uri="{C3380CC4-5D6E-409C-BE32-E72D297353CC}">
              <c16:uniqueId val="{00000001-86CD-4D54-BC6A-CA15DC6FF0DE}"/>
            </c:ext>
          </c:extLst>
        </c:ser>
        <c:ser>
          <c:idx val="2"/>
          <c:order val="2"/>
          <c:tx>
            <c:strRef>
              <c:f>Sheet1!$D$1</c:f>
              <c:strCache>
                <c:ptCount val="1"/>
                <c:pt idx="0">
                  <c:v>NO</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stdErr"/>
            <c:noEndCap val="0"/>
            <c:spPr>
              <a:noFill/>
              <a:ln w="9525">
                <a:solidFill>
                  <a:schemeClr val="tx1">
                    <a:lumMod val="65000"/>
                    <a:lumOff val="35000"/>
                  </a:schemeClr>
                </a:solidFill>
                <a:round/>
              </a:ln>
              <a:effectLst/>
            </c:spPr>
          </c:errBars>
          <c:cat>
            <c:strRef>
              <c:f>Sheet1!$A$2:$A$3</c:f>
              <c:strCache>
                <c:ptCount val="2"/>
                <c:pt idx="0">
                  <c:v>3 Groups</c:v>
                </c:pt>
                <c:pt idx="1">
                  <c:v>2 Groups</c:v>
                </c:pt>
              </c:strCache>
            </c:strRef>
          </c:cat>
          <c:val>
            <c:numRef>
              <c:f>Sheet1!$D$2:$D$3</c:f>
              <c:numCache>
                <c:formatCode>General</c:formatCode>
                <c:ptCount val="2"/>
                <c:pt idx="0">
                  <c:v>54864</c:v>
                </c:pt>
                <c:pt idx="1">
                  <c:v>54864</c:v>
                </c:pt>
              </c:numCache>
            </c:numRef>
          </c:val>
          <c:extLst>
            <c:ext xmlns:c16="http://schemas.microsoft.com/office/drawing/2014/chart" uri="{C3380CC4-5D6E-409C-BE32-E72D297353CC}">
              <c16:uniqueId val="{00000003-86CD-4D54-BC6A-CA15DC6FF0DE}"/>
            </c:ext>
          </c:extLst>
        </c:ser>
        <c:dLbls>
          <c:dLblPos val="outEnd"/>
          <c:showLegendKey val="0"/>
          <c:showVal val="1"/>
          <c:showCatName val="0"/>
          <c:showSerName val="0"/>
          <c:showPercent val="0"/>
          <c:showBubbleSize val="0"/>
        </c:dLbls>
        <c:gapWidth val="444"/>
        <c:overlap val="-90"/>
        <c:axId val="1712472191"/>
        <c:axId val="1649368831"/>
      </c:barChart>
      <c:catAx>
        <c:axId val="171247219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Readmission</a:t>
                </a:r>
              </a:p>
            </c:rich>
          </c:tx>
          <c:layout>
            <c:manualLayout>
              <c:xMode val="edge"/>
              <c:yMode val="edge"/>
              <c:x val="0.45535537677355548"/>
              <c:y val="0.94250573042130947"/>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49368831"/>
        <c:crosses val="autoZero"/>
        <c:auto val="1"/>
        <c:lblAlgn val="ctr"/>
        <c:lblOffset val="100"/>
        <c:noMultiLvlLbl val="0"/>
      </c:catAx>
      <c:valAx>
        <c:axId val="1649368831"/>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Count</a:t>
                </a:r>
              </a:p>
            </c:rich>
          </c:tx>
          <c:layout>
            <c:manualLayout>
              <c:xMode val="edge"/>
              <c:yMode val="edge"/>
              <c:x val="0"/>
              <c:y val="0.35039659065786199"/>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712472191"/>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C0428-8AEB-4269-A033-A6FF958BD416}" type="datetimeFigureOut">
              <a:rPr lang="en-US" smtClean="0"/>
              <a:t>07-Oct-18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6C3A2A-FBB1-4C33-9406-32B6F99593DF}" type="slidenum">
              <a:rPr lang="en-US" smtClean="0"/>
              <a:t>‹#›</a:t>
            </a:fld>
            <a:endParaRPr lang="en-US"/>
          </a:p>
        </p:txBody>
      </p:sp>
    </p:spTree>
    <p:extLst>
      <p:ext uri="{BB962C8B-B14F-4D97-AF65-F5344CB8AC3E}">
        <p14:creationId xmlns:p14="http://schemas.microsoft.com/office/powerpoint/2010/main" val="215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contains such attributes as patient number, race, gender, age, admission type, time in hospital, medical specialty of admitting physician, number of lab test performed, HbA1c test result, diagnosis, number of medication, diabetic medications, number of outpatient, inpatient, and emergency visits in the year before the hospitalization, etc.</a:t>
            </a:r>
          </a:p>
          <a:p>
            <a:endParaRPr lang="en-US" dirty="0"/>
          </a:p>
        </p:txBody>
      </p:sp>
      <p:sp>
        <p:nvSpPr>
          <p:cNvPr id="4" name="Slide Number Placeholder 3"/>
          <p:cNvSpPr>
            <a:spLocks noGrp="1"/>
          </p:cNvSpPr>
          <p:nvPr>
            <p:ph type="sldNum" sz="quarter" idx="10"/>
          </p:nvPr>
        </p:nvSpPr>
        <p:spPr/>
        <p:txBody>
          <a:bodyPr/>
          <a:lstStyle/>
          <a:p>
            <a:fld id="{426C3A2A-FBB1-4C33-9406-32B6F99593DF}" type="slidenum">
              <a:rPr lang="en-US" smtClean="0"/>
              <a:t>5</a:t>
            </a:fld>
            <a:endParaRPr lang="en-US"/>
          </a:p>
        </p:txBody>
      </p:sp>
    </p:spTree>
    <p:extLst>
      <p:ext uri="{BB962C8B-B14F-4D97-AF65-F5344CB8AC3E}">
        <p14:creationId xmlns:p14="http://schemas.microsoft.com/office/powerpoint/2010/main" val="387282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0D03-5596-474B-A9A6-A051962455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A933F-254C-40F8-9637-C90C717380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7BF9E9-A550-4B08-9B9B-BAE34078CD33}"/>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5" name="Footer Placeholder 4">
            <a:extLst>
              <a:ext uri="{FF2B5EF4-FFF2-40B4-BE49-F238E27FC236}">
                <a16:creationId xmlns:a16="http://schemas.microsoft.com/office/drawing/2014/main" id="{AB027B2B-DDFE-4B47-8EFB-07A7ED4CF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D96E9-A571-4D52-AC60-8C3214B92787}"/>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146569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D383-72CF-4F71-8115-60F4F2EE81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87082F-CDA6-4658-A354-FEAFB37411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257BE-207E-4826-9F3A-A85E15CA8A7D}"/>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5" name="Footer Placeholder 4">
            <a:extLst>
              <a:ext uri="{FF2B5EF4-FFF2-40B4-BE49-F238E27FC236}">
                <a16:creationId xmlns:a16="http://schemas.microsoft.com/office/drawing/2014/main" id="{F1EC36B4-90B0-41DE-818A-2FAF0CA58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79E0A-9F0F-4C84-8568-1F8D4CEFDC94}"/>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2888631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09612-F639-4F54-833D-527A33A93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9A228E-993E-46E9-A38C-0F64B2A442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E169D5-B563-4FED-84F8-F489A5CD4ABC}"/>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5" name="Footer Placeholder 4">
            <a:extLst>
              <a:ext uri="{FF2B5EF4-FFF2-40B4-BE49-F238E27FC236}">
                <a16:creationId xmlns:a16="http://schemas.microsoft.com/office/drawing/2014/main" id="{0E6A3BCD-ADE4-450B-AFFC-75A82CBED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8BC67-E6F1-4779-A58B-B4FCAFF2DFF2}"/>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30064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E2B3-C4EE-4645-9255-9EBB98A204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C82C7D-97DE-446B-A3F3-AB082CA211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54240-BC74-4190-8A07-5300699C8EC6}"/>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5" name="Footer Placeholder 4">
            <a:extLst>
              <a:ext uri="{FF2B5EF4-FFF2-40B4-BE49-F238E27FC236}">
                <a16:creationId xmlns:a16="http://schemas.microsoft.com/office/drawing/2014/main" id="{1AABFA1D-C764-455F-88D9-8F6A77B79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48046-454A-4CC8-94F9-C7BE56476969}"/>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37240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309E-C5B6-458F-84D2-DE98E9C2F6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78FE70-A3B9-4014-871F-083C34EE2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227BED-0CBC-4439-8F66-0B4A813AAA7C}"/>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5" name="Footer Placeholder 4">
            <a:extLst>
              <a:ext uri="{FF2B5EF4-FFF2-40B4-BE49-F238E27FC236}">
                <a16:creationId xmlns:a16="http://schemas.microsoft.com/office/drawing/2014/main" id="{45727EE8-9CA0-48A4-A5D5-DB89CABA7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0E44E-8E7E-4364-99E8-E68B198C3ADA}"/>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312006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58EDF-73F2-4DE4-AB39-3A0004067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90631-7ECF-4A83-9FB8-1989442C5C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4D07B2-98EE-4F52-A15A-CDA302A0CA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B2EB57-83BE-48ED-B8D9-4765F19E16FE}"/>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6" name="Footer Placeholder 5">
            <a:extLst>
              <a:ext uri="{FF2B5EF4-FFF2-40B4-BE49-F238E27FC236}">
                <a16:creationId xmlns:a16="http://schemas.microsoft.com/office/drawing/2014/main" id="{AD46D7F1-FF4F-4C95-B8F0-8F71536F03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3DD25E-1AD8-4A5E-A379-69E99357CC8C}"/>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119778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3BF-FB79-48E5-A3D0-257C8D81F9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44519B-F6A5-4B27-AAF1-F1E0C09D7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588FB6-4FB4-4FDA-8479-79AF9AA38D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76964-FB08-4A86-A03E-E24F346457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8F4128-2731-4331-9159-4421902C0E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CFB15-C6C9-49AC-94FC-EDF1FE9A3DF2}"/>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8" name="Footer Placeholder 7">
            <a:extLst>
              <a:ext uri="{FF2B5EF4-FFF2-40B4-BE49-F238E27FC236}">
                <a16:creationId xmlns:a16="http://schemas.microsoft.com/office/drawing/2014/main" id="{3DC06FF7-66C5-47F0-AEFA-4D03B038BF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D004D4-EC8B-421B-9B52-323EAC8E965C}"/>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2996239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715F-C17F-4A99-B3F6-E2D41339D7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DA66FB-3DFA-4C1A-88A9-595F3B7C1679}"/>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4" name="Footer Placeholder 3">
            <a:extLst>
              <a:ext uri="{FF2B5EF4-FFF2-40B4-BE49-F238E27FC236}">
                <a16:creationId xmlns:a16="http://schemas.microsoft.com/office/drawing/2014/main" id="{5F8F4947-944D-4751-A675-6AC66D0EC3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632635-6EB7-48D4-BBD5-552E033EDF16}"/>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408907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A6AEC7-1D3B-4380-AB53-55FF1D6534AE}"/>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3" name="Footer Placeholder 2">
            <a:extLst>
              <a:ext uri="{FF2B5EF4-FFF2-40B4-BE49-F238E27FC236}">
                <a16:creationId xmlns:a16="http://schemas.microsoft.com/office/drawing/2014/main" id="{E5043DA5-E353-497C-B29E-6214C345C5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DAF8E0-028F-473B-A59F-0F779D41F2D0}"/>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216408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5B91-8367-49C2-AD59-D403F28B9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66E7F2-AEE2-4BD9-9DB0-76256E8FE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B2131E-5E7E-488C-A9C7-1C4A17700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78C71C-2F3F-4597-8A81-B12BAAB8C1AF}"/>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6" name="Footer Placeholder 5">
            <a:extLst>
              <a:ext uri="{FF2B5EF4-FFF2-40B4-BE49-F238E27FC236}">
                <a16:creationId xmlns:a16="http://schemas.microsoft.com/office/drawing/2014/main" id="{DC4B5822-1FAC-4186-85D5-F9E1736557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749D2C-0E4E-41CC-BFBA-5C0843D06742}"/>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2863443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74B0A-22B2-4437-B795-A58A54AB0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61F7CF-1D55-4C95-8525-1A643A2A5B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2FE00F-F9A8-4BA8-925E-3B7FBF0ED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DC314E-9C49-4DE3-A414-E2BE66AAA8D8}"/>
              </a:ext>
            </a:extLst>
          </p:cNvPr>
          <p:cNvSpPr>
            <a:spLocks noGrp="1"/>
          </p:cNvSpPr>
          <p:nvPr>
            <p:ph type="dt" sz="half" idx="10"/>
          </p:nvPr>
        </p:nvSpPr>
        <p:spPr/>
        <p:txBody>
          <a:bodyPr/>
          <a:lstStyle/>
          <a:p>
            <a:fld id="{51572EAF-4ABB-453F-B632-BD8B897BA2B7}" type="datetimeFigureOut">
              <a:rPr lang="en-US" smtClean="0"/>
              <a:t>07-Oct-18</a:t>
            </a:fld>
            <a:endParaRPr lang="en-US"/>
          </a:p>
        </p:txBody>
      </p:sp>
      <p:sp>
        <p:nvSpPr>
          <p:cNvPr id="6" name="Footer Placeholder 5">
            <a:extLst>
              <a:ext uri="{FF2B5EF4-FFF2-40B4-BE49-F238E27FC236}">
                <a16:creationId xmlns:a16="http://schemas.microsoft.com/office/drawing/2014/main" id="{3B2F08C4-58CF-4A07-9736-5B794420B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595B9-0CE2-4A59-921A-4143AD698375}"/>
              </a:ext>
            </a:extLst>
          </p:cNvPr>
          <p:cNvSpPr>
            <a:spLocks noGrp="1"/>
          </p:cNvSpPr>
          <p:nvPr>
            <p:ph type="sldNum" sz="quarter" idx="12"/>
          </p:nvPr>
        </p:nvSpPr>
        <p:spPr/>
        <p:txBody>
          <a:bodyPr/>
          <a:lstStyle/>
          <a:p>
            <a:fld id="{A06CABD4-FB00-4A38-9F84-667A5D5DEE45}" type="slidenum">
              <a:rPr lang="en-US" smtClean="0"/>
              <a:t>‹#›</a:t>
            </a:fld>
            <a:endParaRPr lang="en-US"/>
          </a:p>
        </p:txBody>
      </p:sp>
    </p:spTree>
    <p:extLst>
      <p:ext uri="{BB962C8B-B14F-4D97-AF65-F5344CB8AC3E}">
        <p14:creationId xmlns:p14="http://schemas.microsoft.com/office/powerpoint/2010/main" val="374621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05653E-77C1-4253-A11F-8031BB1D8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8EFA4-5535-4547-B28D-559A309426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DC7070-3FBE-4980-BF57-FCCA89077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72EAF-4ABB-453F-B632-BD8B897BA2B7}" type="datetimeFigureOut">
              <a:rPr lang="en-US" smtClean="0"/>
              <a:t>07-Oct-18</a:t>
            </a:fld>
            <a:endParaRPr lang="en-US"/>
          </a:p>
        </p:txBody>
      </p:sp>
      <p:sp>
        <p:nvSpPr>
          <p:cNvPr id="5" name="Footer Placeholder 4">
            <a:extLst>
              <a:ext uri="{FF2B5EF4-FFF2-40B4-BE49-F238E27FC236}">
                <a16:creationId xmlns:a16="http://schemas.microsoft.com/office/drawing/2014/main" id="{6F0CE892-EBA7-42D9-B451-8E95D3E10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87B94F-45F1-4CBF-A472-C87101222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CABD4-FB00-4A38-9F84-667A5D5DEE45}" type="slidenum">
              <a:rPr lang="en-US" smtClean="0"/>
              <a:t>‹#›</a:t>
            </a:fld>
            <a:endParaRPr lang="en-US"/>
          </a:p>
        </p:txBody>
      </p:sp>
    </p:spTree>
    <p:extLst>
      <p:ext uri="{BB962C8B-B14F-4D97-AF65-F5344CB8AC3E}">
        <p14:creationId xmlns:p14="http://schemas.microsoft.com/office/powerpoint/2010/main" val="2798049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3EF0-51EF-4FBA-A0F8-EADF8A7A6FF9}"/>
              </a:ext>
            </a:extLst>
          </p:cNvPr>
          <p:cNvSpPr>
            <a:spLocks noGrp="1"/>
          </p:cNvSpPr>
          <p:nvPr>
            <p:ph type="ctrTitle"/>
          </p:nvPr>
        </p:nvSpPr>
        <p:spPr>
          <a:xfrm>
            <a:off x="1524000" y="1461030"/>
            <a:ext cx="8884356" cy="988659"/>
          </a:xfrm>
        </p:spPr>
        <p:txBody>
          <a:bodyPr>
            <a:noAutofit/>
          </a:bodyPr>
          <a:lstStyle/>
          <a:p>
            <a:r>
              <a:rPr lang="en-US" sz="4800" dirty="0">
                <a:solidFill>
                  <a:schemeClr val="accent1"/>
                </a:solidFill>
              </a:rPr>
              <a:t>Diabetes Readmission Prediction</a:t>
            </a:r>
          </a:p>
        </p:txBody>
      </p:sp>
      <p:sp>
        <p:nvSpPr>
          <p:cNvPr id="3" name="Subtitle 2">
            <a:extLst>
              <a:ext uri="{FF2B5EF4-FFF2-40B4-BE49-F238E27FC236}">
                <a16:creationId xmlns:a16="http://schemas.microsoft.com/office/drawing/2014/main" id="{BD3769E1-9C87-49A1-AB51-4C9BC9A3651E}"/>
              </a:ext>
            </a:extLst>
          </p:cNvPr>
          <p:cNvSpPr>
            <a:spLocks noGrp="1"/>
          </p:cNvSpPr>
          <p:nvPr>
            <p:ph type="subTitle" idx="1"/>
          </p:nvPr>
        </p:nvSpPr>
        <p:spPr>
          <a:xfrm>
            <a:off x="1394178" y="4079875"/>
            <a:ext cx="9144000" cy="1655762"/>
          </a:xfrm>
        </p:spPr>
        <p:txBody>
          <a:bodyPr/>
          <a:lstStyle/>
          <a:p>
            <a:r>
              <a:rPr lang="en-US" sz="3200" dirty="0">
                <a:solidFill>
                  <a:schemeClr val="accent1"/>
                </a:solidFill>
              </a:rPr>
              <a:t>Team Evolution</a:t>
            </a:r>
          </a:p>
          <a:p>
            <a:r>
              <a:rPr lang="en-US" dirty="0"/>
              <a:t>Manish (151340)</a:t>
            </a:r>
          </a:p>
          <a:p>
            <a:r>
              <a:rPr lang="en-US" dirty="0"/>
              <a:t>Nitish Sharma(151344)</a:t>
            </a:r>
          </a:p>
        </p:txBody>
      </p:sp>
    </p:spTree>
    <p:extLst>
      <p:ext uri="{BB962C8B-B14F-4D97-AF65-F5344CB8AC3E}">
        <p14:creationId xmlns:p14="http://schemas.microsoft.com/office/powerpoint/2010/main" val="185476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6FD2-7229-4190-8FEC-CA8448145BCB}"/>
              </a:ext>
            </a:extLst>
          </p:cNvPr>
          <p:cNvSpPr>
            <a:spLocks noGrp="1"/>
          </p:cNvSpPr>
          <p:nvPr>
            <p:ph type="title"/>
          </p:nvPr>
        </p:nvSpPr>
        <p:spPr>
          <a:xfrm>
            <a:off x="951089" y="17638"/>
            <a:ext cx="10515600" cy="663399"/>
          </a:xfrm>
        </p:spPr>
        <p:txBody>
          <a:bodyPr>
            <a:normAutofit fontScale="90000"/>
          </a:bodyPr>
          <a:lstStyle/>
          <a:p>
            <a:pPr algn="ctr"/>
            <a:r>
              <a:rPr lang="en-US" dirty="0">
                <a:solidFill>
                  <a:schemeClr val="accent1"/>
                </a:solidFill>
              </a:rPr>
              <a:t>Missing Values</a:t>
            </a:r>
          </a:p>
        </p:txBody>
      </p:sp>
      <p:pic>
        <p:nvPicPr>
          <p:cNvPr id="17" name="Content Placeholder 16">
            <a:extLst>
              <a:ext uri="{FF2B5EF4-FFF2-40B4-BE49-F238E27FC236}">
                <a16:creationId xmlns:a16="http://schemas.microsoft.com/office/drawing/2014/main" id="{15436174-161B-4983-8206-92CA319294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780662"/>
            <a:ext cx="5949244" cy="6059700"/>
          </a:xfrm>
        </p:spPr>
      </p:pic>
      <p:pic>
        <p:nvPicPr>
          <p:cNvPr id="21" name="Content Placeholder 20">
            <a:extLst>
              <a:ext uri="{FF2B5EF4-FFF2-40B4-BE49-F238E27FC236}">
                <a16:creationId xmlns:a16="http://schemas.microsoft.com/office/drawing/2014/main" id="{2CCA8BE2-3E9B-4C23-8F2F-36AA574E6F8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2757" y="758100"/>
            <a:ext cx="5875201" cy="6114720"/>
          </a:xfrm>
        </p:spPr>
      </p:pic>
    </p:spTree>
    <p:extLst>
      <p:ext uri="{BB962C8B-B14F-4D97-AF65-F5344CB8AC3E}">
        <p14:creationId xmlns:p14="http://schemas.microsoft.com/office/powerpoint/2010/main" val="62001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D08284-8582-465E-B111-C34DF9801E25}"/>
              </a:ext>
            </a:extLst>
          </p:cNvPr>
          <p:cNvSpPr>
            <a:spLocks noGrp="1"/>
          </p:cNvSpPr>
          <p:nvPr>
            <p:ph type="title"/>
          </p:nvPr>
        </p:nvSpPr>
        <p:spPr/>
        <p:txBody>
          <a:bodyPr/>
          <a:lstStyle/>
          <a:p>
            <a:r>
              <a:rPr lang="en-US" dirty="0">
                <a:solidFill>
                  <a:schemeClr val="accent1"/>
                </a:solidFill>
              </a:rPr>
              <a:t>Dealing with Missing Values</a:t>
            </a:r>
          </a:p>
        </p:txBody>
      </p:sp>
      <p:sp>
        <p:nvSpPr>
          <p:cNvPr id="6" name="Content Placeholder 5">
            <a:extLst>
              <a:ext uri="{FF2B5EF4-FFF2-40B4-BE49-F238E27FC236}">
                <a16:creationId xmlns:a16="http://schemas.microsoft.com/office/drawing/2014/main" id="{A350F2E5-A573-4A44-970E-1C125C09E363}"/>
              </a:ext>
            </a:extLst>
          </p:cNvPr>
          <p:cNvSpPr>
            <a:spLocks noGrp="1"/>
          </p:cNvSpPr>
          <p:nvPr>
            <p:ph idx="1"/>
          </p:nvPr>
        </p:nvSpPr>
        <p:spPr/>
        <p:txBody>
          <a:bodyPr>
            <a:normAutofit/>
          </a:bodyPr>
          <a:lstStyle/>
          <a:p>
            <a:r>
              <a:rPr lang="en-US" sz="1600" dirty="0"/>
              <a:t>Race – 2.23%</a:t>
            </a:r>
          </a:p>
          <a:p>
            <a:r>
              <a:rPr lang="en-US" sz="1600" dirty="0"/>
              <a:t>Weight – 96.86%</a:t>
            </a:r>
          </a:p>
          <a:p>
            <a:r>
              <a:rPr lang="en-US" sz="1600" dirty="0"/>
              <a:t>Payer-code – 39.56%</a:t>
            </a:r>
          </a:p>
          <a:p>
            <a:r>
              <a:rPr lang="en-US" sz="1600" dirty="0"/>
              <a:t>Medical-specialty – 49.08%</a:t>
            </a:r>
          </a:p>
          <a:p>
            <a:r>
              <a:rPr lang="en-US" sz="1600" dirty="0"/>
              <a:t>Diag1 – 0.02%</a:t>
            </a:r>
          </a:p>
          <a:p>
            <a:r>
              <a:rPr lang="en-US" sz="1600" dirty="0"/>
              <a:t>Diag2 – 0.35%</a:t>
            </a:r>
          </a:p>
          <a:p>
            <a:r>
              <a:rPr lang="en-US" sz="1600" dirty="0"/>
              <a:t>Diag3 – 1.40%</a:t>
            </a:r>
          </a:p>
          <a:p>
            <a:endParaRPr lang="en-US" sz="1800" dirty="0"/>
          </a:p>
          <a:p>
            <a:r>
              <a:rPr lang="en-US" sz="2000" dirty="0"/>
              <a:t>Drop features like ‘</a:t>
            </a:r>
            <a:r>
              <a:rPr lang="en-US" sz="2000" b="1" dirty="0"/>
              <a:t>Weight</a:t>
            </a:r>
            <a:r>
              <a:rPr lang="en-US" sz="2000" dirty="0"/>
              <a:t>', ‘</a:t>
            </a:r>
            <a:r>
              <a:rPr lang="en-US" sz="2000" b="1" dirty="0"/>
              <a:t>Payer-code</a:t>
            </a:r>
            <a:r>
              <a:rPr lang="en-US" sz="2000" dirty="0"/>
              <a:t>’ and ‘</a:t>
            </a:r>
            <a:r>
              <a:rPr lang="en-US" sz="2000" b="1" dirty="0"/>
              <a:t>Medical-specialty</a:t>
            </a:r>
            <a:r>
              <a:rPr lang="en-US" sz="2000" dirty="0"/>
              <a:t>' because it's hard to do imputation on them</a:t>
            </a:r>
          </a:p>
          <a:p>
            <a:endParaRPr lang="en-US" sz="2000" dirty="0"/>
          </a:p>
          <a:p>
            <a:r>
              <a:rPr lang="en-US" sz="2000" dirty="0"/>
              <a:t>Other features like ‘Race’ and ‘Diagnosis’ just remove null rows from data</a:t>
            </a:r>
          </a:p>
        </p:txBody>
      </p:sp>
    </p:spTree>
    <p:extLst>
      <p:ext uri="{BB962C8B-B14F-4D97-AF65-F5344CB8AC3E}">
        <p14:creationId xmlns:p14="http://schemas.microsoft.com/office/powerpoint/2010/main" val="326488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7EEF-33C0-4F13-8584-D2EC5A098576}"/>
              </a:ext>
            </a:extLst>
          </p:cNvPr>
          <p:cNvSpPr>
            <a:spLocks noGrp="1"/>
          </p:cNvSpPr>
          <p:nvPr>
            <p:ph type="title"/>
          </p:nvPr>
        </p:nvSpPr>
        <p:spPr>
          <a:xfrm>
            <a:off x="838200" y="365126"/>
            <a:ext cx="10515600" cy="1045986"/>
          </a:xfrm>
        </p:spPr>
        <p:txBody>
          <a:bodyPr>
            <a:normAutofit/>
          </a:bodyPr>
          <a:lstStyle/>
          <a:p>
            <a:pPr algn="ctr"/>
            <a:r>
              <a:rPr lang="en-US" sz="4000" dirty="0">
                <a:solidFill>
                  <a:schemeClr val="accent1"/>
                </a:solidFill>
              </a:rPr>
              <a:t>Balancing Age Group</a:t>
            </a:r>
          </a:p>
        </p:txBody>
      </p:sp>
      <p:pic>
        <p:nvPicPr>
          <p:cNvPr id="6" name="Content Placeholder 5">
            <a:extLst>
              <a:ext uri="{FF2B5EF4-FFF2-40B4-BE49-F238E27FC236}">
                <a16:creationId xmlns:a16="http://schemas.microsoft.com/office/drawing/2014/main" id="{EE103D51-3CB4-488E-B6CB-9B692C4240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3438" y="1411112"/>
            <a:ext cx="4991629" cy="5081762"/>
          </a:xfrm>
        </p:spPr>
      </p:pic>
      <p:pic>
        <p:nvPicPr>
          <p:cNvPr id="8" name="Content Placeholder 7">
            <a:extLst>
              <a:ext uri="{FF2B5EF4-FFF2-40B4-BE49-F238E27FC236}">
                <a16:creationId xmlns:a16="http://schemas.microsoft.com/office/drawing/2014/main" id="{0F253EEF-A925-44F9-A1E1-42861900BA3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62170" y="1411112"/>
            <a:ext cx="4991629" cy="5081761"/>
          </a:xfrm>
        </p:spPr>
      </p:pic>
    </p:spTree>
    <p:extLst>
      <p:ext uri="{BB962C8B-B14F-4D97-AF65-F5344CB8AC3E}">
        <p14:creationId xmlns:p14="http://schemas.microsoft.com/office/powerpoint/2010/main" val="362512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0E90-DEB8-4F9F-AF6A-42C9FCE2ABCC}"/>
              </a:ext>
            </a:extLst>
          </p:cNvPr>
          <p:cNvSpPr>
            <a:spLocks noGrp="1"/>
          </p:cNvSpPr>
          <p:nvPr>
            <p:ph type="title"/>
          </p:nvPr>
        </p:nvSpPr>
        <p:spPr/>
        <p:txBody>
          <a:bodyPr>
            <a:normAutofit/>
          </a:bodyPr>
          <a:lstStyle/>
          <a:p>
            <a:pPr algn="ctr"/>
            <a:r>
              <a:rPr lang="en-US" sz="4000" dirty="0">
                <a:solidFill>
                  <a:schemeClr val="accent1"/>
                </a:solidFill>
              </a:rPr>
              <a:t>Clean Features with Unbalanced Distribution</a:t>
            </a:r>
          </a:p>
        </p:txBody>
      </p:sp>
      <p:sp>
        <p:nvSpPr>
          <p:cNvPr id="5" name="Content Placeholder 4">
            <a:extLst>
              <a:ext uri="{FF2B5EF4-FFF2-40B4-BE49-F238E27FC236}">
                <a16:creationId xmlns:a16="http://schemas.microsoft.com/office/drawing/2014/main" id="{3E1C2F0A-C1C9-41BC-99E7-0C0D9A19EA0C}"/>
              </a:ext>
            </a:extLst>
          </p:cNvPr>
          <p:cNvSpPr>
            <a:spLocks noGrp="1"/>
          </p:cNvSpPr>
          <p:nvPr>
            <p:ph idx="1"/>
          </p:nvPr>
        </p:nvSpPr>
        <p:spPr/>
        <p:txBody>
          <a:bodyPr/>
          <a:lstStyle/>
          <a:p>
            <a:r>
              <a:rPr lang="en-US" dirty="0"/>
              <a:t>23 medicines features ['metformin', 'repaglinide', '</a:t>
            </a:r>
            <a:r>
              <a:rPr lang="en-US" dirty="0" err="1"/>
              <a:t>nateglinide</a:t>
            </a:r>
            <a:r>
              <a:rPr lang="en-US" dirty="0"/>
              <a:t>', 'chlorpropamide’, …… , ‘insulin’]</a:t>
            </a:r>
          </a:p>
          <a:p>
            <a:endParaRPr lang="en-US" dirty="0"/>
          </a:p>
          <a:p>
            <a:r>
              <a:rPr lang="en-US" dirty="0"/>
              <a:t>Except ‘</a:t>
            </a:r>
            <a:r>
              <a:rPr lang="en-US" b="1" dirty="0"/>
              <a:t>Insulin’</a:t>
            </a:r>
            <a:r>
              <a:rPr lang="en-US" dirty="0"/>
              <a:t>, all other medicines have unbalanced distribution</a:t>
            </a:r>
          </a:p>
          <a:p>
            <a:endParaRPr lang="en-US" dirty="0"/>
          </a:p>
          <a:p>
            <a:r>
              <a:rPr lang="en-US" dirty="0"/>
              <a:t>Drop all other 22 features because they are irrelevant to patient</a:t>
            </a:r>
          </a:p>
        </p:txBody>
      </p:sp>
    </p:spTree>
    <p:extLst>
      <p:ext uri="{BB962C8B-B14F-4D97-AF65-F5344CB8AC3E}">
        <p14:creationId xmlns:p14="http://schemas.microsoft.com/office/powerpoint/2010/main" val="239795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1F3C63-1387-43B8-AE17-CE23B97B4544}"/>
              </a:ext>
            </a:extLst>
          </p:cNvPr>
          <p:cNvSpPr>
            <a:spLocks noGrp="1"/>
          </p:cNvSpPr>
          <p:nvPr>
            <p:ph type="title"/>
          </p:nvPr>
        </p:nvSpPr>
        <p:spPr>
          <a:xfrm rot="16200000">
            <a:off x="-2045714" y="2519670"/>
            <a:ext cx="5768002" cy="1354138"/>
          </a:xfrm>
        </p:spPr>
        <p:txBody>
          <a:bodyPr>
            <a:normAutofit/>
          </a:bodyPr>
          <a:lstStyle/>
          <a:p>
            <a:pPr algn="ctr"/>
            <a:r>
              <a:rPr lang="en-US" sz="3200" dirty="0">
                <a:solidFill>
                  <a:schemeClr val="accent1"/>
                </a:solidFill>
              </a:rPr>
              <a:t>Unbalanced Features Distribution</a:t>
            </a:r>
          </a:p>
        </p:txBody>
      </p:sp>
      <p:pic>
        <p:nvPicPr>
          <p:cNvPr id="8" name="Content Placeholder 7">
            <a:extLst>
              <a:ext uri="{FF2B5EF4-FFF2-40B4-BE49-F238E27FC236}">
                <a16:creationId xmlns:a16="http://schemas.microsoft.com/office/drawing/2014/main" id="{75D186D1-F383-42D6-BFAE-BC2F10E46A9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32756" y="312738"/>
            <a:ext cx="8726487" cy="6545262"/>
          </a:xfrm>
        </p:spPr>
      </p:pic>
    </p:spTree>
    <p:extLst>
      <p:ext uri="{BB962C8B-B14F-4D97-AF65-F5344CB8AC3E}">
        <p14:creationId xmlns:p14="http://schemas.microsoft.com/office/powerpoint/2010/main" val="71176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801A-369C-4BD7-A17E-37B020BF2375}"/>
              </a:ext>
            </a:extLst>
          </p:cNvPr>
          <p:cNvSpPr>
            <a:spLocks noGrp="1"/>
          </p:cNvSpPr>
          <p:nvPr>
            <p:ph type="title"/>
          </p:nvPr>
        </p:nvSpPr>
        <p:spPr>
          <a:xfrm>
            <a:off x="838200" y="2442281"/>
            <a:ext cx="10515600" cy="1325563"/>
          </a:xfrm>
        </p:spPr>
        <p:txBody>
          <a:bodyPr>
            <a:normAutofit/>
          </a:bodyPr>
          <a:lstStyle/>
          <a:p>
            <a:pPr algn="ctr"/>
            <a:r>
              <a:rPr lang="en-US" sz="6600" dirty="0">
                <a:solidFill>
                  <a:schemeClr val="accent1"/>
                </a:solidFill>
              </a:rPr>
              <a:t>Thank You</a:t>
            </a:r>
          </a:p>
        </p:txBody>
      </p:sp>
    </p:spTree>
    <p:extLst>
      <p:ext uri="{BB962C8B-B14F-4D97-AF65-F5344CB8AC3E}">
        <p14:creationId xmlns:p14="http://schemas.microsoft.com/office/powerpoint/2010/main" val="178611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9755-97A2-4B1B-89B0-B05E7BA61BFB}"/>
              </a:ext>
            </a:extLst>
          </p:cNvPr>
          <p:cNvSpPr>
            <a:spLocks noGrp="1"/>
          </p:cNvSpPr>
          <p:nvPr>
            <p:ph type="title"/>
          </p:nvPr>
        </p:nvSpPr>
        <p:spPr>
          <a:xfrm>
            <a:off x="838200" y="2329391"/>
            <a:ext cx="10515600" cy="1325563"/>
          </a:xfrm>
        </p:spPr>
        <p:txBody>
          <a:bodyPr>
            <a:normAutofit/>
          </a:bodyPr>
          <a:lstStyle/>
          <a:p>
            <a:pPr algn="ctr"/>
            <a:r>
              <a:rPr lang="en-US" sz="6600" dirty="0">
                <a:solidFill>
                  <a:schemeClr val="accent1"/>
                </a:solidFill>
              </a:rPr>
              <a:t>Questions? </a:t>
            </a:r>
          </a:p>
        </p:txBody>
      </p:sp>
    </p:spTree>
    <p:extLst>
      <p:ext uri="{BB962C8B-B14F-4D97-AF65-F5344CB8AC3E}">
        <p14:creationId xmlns:p14="http://schemas.microsoft.com/office/powerpoint/2010/main" val="358972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E7DD-4C28-4816-BAF4-721CFBF65563}"/>
              </a:ext>
            </a:extLst>
          </p:cNvPr>
          <p:cNvSpPr>
            <a:spLocks noGrp="1"/>
          </p:cNvSpPr>
          <p:nvPr>
            <p:ph type="title"/>
          </p:nvPr>
        </p:nvSpPr>
        <p:spPr>
          <a:xfrm>
            <a:off x="838200" y="365125"/>
            <a:ext cx="10515600" cy="1325563"/>
          </a:xfrm>
        </p:spPr>
        <p:txBody>
          <a:bodyPr/>
          <a:lstStyle/>
          <a:p>
            <a:r>
              <a:rPr lang="en-US" dirty="0">
                <a:solidFill>
                  <a:schemeClr val="accent1"/>
                </a:solidFill>
              </a:rPr>
              <a:t>Agenda</a:t>
            </a:r>
          </a:p>
        </p:txBody>
      </p:sp>
      <p:sp>
        <p:nvSpPr>
          <p:cNvPr id="3" name="Content Placeholder 2">
            <a:extLst>
              <a:ext uri="{FF2B5EF4-FFF2-40B4-BE49-F238E27FC236}">
                <a16:creationId xmlns:a16="http://schemas.microsoft.com/office/drawing/2014/main" id="{0F1EEB57-DE59-40BC-9272-DE4B204D588B}"/>
              </a:ext>
            </a:extLst>
          </p:cNvPr>
          <p:cNvSpPr>
            <a:spLocks noGrp="1"/>
          </p:cNvSpPr>
          <p:nvPr>
            <p:ph idx="1"/>
          </p:nvPr>
        </p:nvSpPr>
        <p:spPr>
          <a:xfrm>
            <a:off x="838200" y="1825625"/>
            <a:ext cx="10515600" cy="4351338"/>
          </a:xfrm>
        </p:spPr>
        <p:txBody>
          <a:bodyPr/>
          <a:lstStyle/>
          <a:p>
            <a:r>
              <a:rPr lang="en-US" dirty="0"/>
              <a:t>Abstract</a:t>
            </a:r>
          </a:p>
          <a:p>
            <a:r>
              <a:rPr lang="en-US" dirty="0"/>
              <a:t>Introduction</a:t>
            </a:r>
          </a:p>
          <a:p>
            <a:r>
              <a:rPr lang="en-US" dirty="0"/>
              <a:t>Data Description</a:t>
            </a:r>
          </a:p>
          <a:p>
            <a:r>
              <a:rPr lang="en-US" dirty="0"/>
              <a:t>Problem Statement</a:t>
            </a:r>
          </a:p>
          <a:p>
            <a:r>
              <a:rPr lang="en-US" dirty="0"/>
              <a:t>Methodology</a:t>
            </a:r>
          </a:p>
        </p:txBody>
      </p:sp>
    </p:spTree>
    <p:extLst>
      <p:ext uri="{BB962C8B-B14F-4D97-AF65-F5344CB8AC3E}">
        <p14:creationId xmlns:p14="http://schemas.microsoft.com/office/powerpoint/2010/main" val="160503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8BFD-0C1B-432F-9918-1804EBE98BDE}"/>
              </a:ext>
            </a:extLst>
          </p:cNvPr>
          <p:cNvSpPr>
            <a:spLocks noGrp="1"/>
          </p:cNvSpPr>
          <p:nvPr>
            <p:ph type="title"/>
          </p:nvPr>
        </p:nvSpPr>
        <p:spPr/>
        <p:txBody>
          <a:bodyPr/>
          <a:lstStyle/>
          <a:p>
            <a:r>
              <a:rPr lang="en-US" dirty="0">
                <a:solidFill>
                  <a:schemeClr val="accent1"/>
                </a:solidFill>
              </a:rPr>
              <a:t>Abstract</a:t>
            </a:r>
          </a:p>
        </p:txBody>
      </p:sp>
      <p:sp>
        <p:nvSpPr>
          <p:cNvPr id="3" name="Content Placeholder 2">
            <a:extLst>
              <a:ext uri="{FF2B5EF4-FFF2-40B4-BE49-F238E27FC236}">
                <a16:creationId xmlns:a16="http://schemas.microsoft.com/office/drawing/2014/main" id="{F07003B5-D1C3-4CCA-82D0-A3A37761FD77}"/>
              </a:ext>
            </a:extLst>
          </p:cNvPr>
          <p:cNvSpPr>
            <a:spLocks noGrp="1"/>
          </p:cNvSpPr>
          <p:nvPr>
            <p:ph idx="1"/>
          </p:nvPr>
        </p:nvSpPr>
        <p:spPr/>
        <p:txBody>
          <a:bodyPr/>
          <a:lstStyle/>
          <a:p>
            <a:r>
              <a:rPr lang="en-US" u="sng" dirty="0">
                <a:solidFill>
                  <a:schemeClr val="accent1"/>
                </a:solidFill>
              </a:rPr>
              <a:t>Background</a:t>
            </a:r>
            <a:r>
              <a:rPr lang="en-US" dirty="0"/>
              <a:t> : Alarmingly high risk of readmission in the US</a:t>
            </a:r>
          </a:p>
          <a:p>
            <a:endParaRPr lang="en-US" u="sng" dirty="0">
              <a:solidFill>
                <a:schemeClr val="accent1"/>
              </a:solidFill>
            </a:endParaRPr>
          </a:p>
          <a:p>
            <a:r>
              <a:rPr lang="en-US" u="sng" dirty="0">
                <a:solidFill>
                  <a:schemeClr val="accent1"/>
                </a:solidFill>
              </a:rPr>
              <a:t>Goal</a:t>
            </a:r>
            <a:r>
              <a:rPr lang="en-US" dirty="0"/>
              <a:t> : Discover factors contributing to hospitals readmissions</a:t>
            </a:r>
          </a:p>
          <a:p>
            <a:endParaRPr lang="en-US" u="sng" dirty="0">
              <a:solidFill>
                <a:schemeClr val="accent1"/>
              </a:solidFill>
            </a:endParaRPr>
          </a:p>
          <a:p>
            <a:r>
              <a:rPr lang="en-US" u="sng" dirty="0">
                <a:solidFill>
                  <a:schemeClr val="accent1"/>
                </a:solidFill>
              </a:rPr>
              <a:t>Methods</a:t>
            </a:r>
            <a:r>
              <a:rPr lang="en-US" dirty="0"/>
              <a:t> : Supervised and Unsupervised Machine Learning Algorithm</a:t>
            </a:r>
          </a:p>
          <a:p>
            <a:endParaRPr lang="en-US" dirty="0"/>
          </a:p>
        </p:txBody>
      </p:sp>
    </p:spTree>
    <p:extLst>
      <p:ext uri="{BB962C8B-B14F-4D97-AF65-F5344CB8AC3E}">
        <p14:creationId xmlns:p14="http://schemas.microsoft.com/office/powerpoint/2010/main" val="374834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948D-CF24-4BA3-B318-E5CCDCE3AFED}"/>
              </a:ext>
            </a:extLst>
          </p:cNvPr>
          <p:cNvSpPr>
            <a:spLocks noGrp="1"/>
          </p:cNvSpPr>
          <p:nvPr>
            <p:ph type="title"/>
          </p:nvPr>
        </p:nvSpPr>
        <p:spPr/>
        <p:txBody>
          <a:bodyPr/>
          <a:lstStyle/>
          <a:p>
            <a:r>
              <a:rPr lang="en-US" dirty="0">
                <a:solidFill>
                  <a:schemeClr val="accent1"/>
                </a:solidFill>
              </a:rPr>
              <a:t>Introduction</a:t>
            </a:r>
          </a:p>
        </p:txBody>
      </p:sp>
      <p:sp>
        <p:nvSpPr>
          <p:cNvPr id="3" name="Content Placeholder 2">
            <a:extLst>
              <a:ext uri="{FF2B5EF4-FFF2-40B4-BE49-F238E27FC236}">
                <a16:creationId xmlns:a16="http://schemas.microsoft.com/office/drawing/2014/main" id="{4C887283-FAA4-4A51-9E35-F7DBF1995E00}"/>
              </a:ext>
            </a:extLst>
          </p:cNvPr>
          <p:cNvSpPr>
            <a:spLocks noGrp="1"/>
          </p:cNvSpPr>
          <p:nvPr>
            <p:ph idx="1"/>
          </p:nvPr>
        </p:nvSpPr>
        <p:spPr/>
        <p:txBody>
          <a:bodyPr/>
          <a:lstStyle/>
          <a:p>
            <a:r>
              <a:rPr lang="en-US" u="sng" dirty="0">
                <a:solidFill>
                  <a:schemeClr val="accent1"/>
                </a:solidFill>
              </a:rPr>
              <a:t>Topic </a:t>
            </a:r>
            <a:r>
              <a:rPr lang="en-US" dirty="0"/>
              <a:t>: Diabetes Readmission Prediction</a:t>
            </a:r>
          </a:p>
          <a:p>
            <a:endParaRPr lang="en-US" dirty="0"/>
          </a:p>
          <a:p>
            <a:r>
              <a:rPr lang="en-US" dirty="0">
                <a:solidFill>
                  <a:schemeClr val="accent1"/>
                </a:solidFill>
              </a:rPr>
              <a:t>What is Readmission Rate</a:t>
            </a:r>
          </a:p>
          <a:p>
            <a:pPr lvl="1"/>
            <a:r>
              <a:rPr lang="en-US" dirty="0"/>
              <a:t>A hospitalization that occurs within 30 days after a discharge</a:t>
            </a:r>
          </a:p>
          <a:p>
            <a:pPr lvl="1"/>
            <a:endParaRPr lang="en-US" dirty="0"/>
          </a:p>
          <a:p>
            <a:r>
              <a:rPr lang="en-US" dirty="0">
                <a:solidFill>
                  <a:schemeClr val="accent1"/>
                </a:solidFill>
              </a:rPr>
              <a:t>Why is Readmission Important</a:t>
            </a:r>
          </a:p>
          <a:p>
            <a:pPr lvl="1"/>
            <a:r>
              <a:rPr lang="en-US" dirty="0"/>
              <a:t>Reduce cost of care and medical disputes</a:t>
            </a:r>
          </a:p>
          <a:p>
            <a:pPr lvl="1"/>
            <a:r>
              <a:rPr lang="en-US" dirty="0"/>
              <a:t>Improve Patient’s safety and health</a:t>
            </a:r>
          </a:p>
        </p:txBody>
      </p:sp>
    </p:spTree>
    <p:extLst>
      <p:ext uri="{BB962C8B-B14F-4D97-AF65-F5344CB8AC3E}">
        <p14:creationId xmlns:p14="http://schemas.microsoft.com/office/powerpoint/2010/main" val="3032189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0D98-CE56-4172-9409-29894F1ABC79}"/>
              </a:ext>
            </a:extLst>
          </p:cNvPr>
          <p:cNvSpPr>
            <a:spLocks noGrp="1"/>
          </p:cNvSpPr>
          <p:nvPr>
            <p:ph type="title"/>
          </p:nvPr>
        </p:nvSpPr>
        <p:spPr/>
        <p:txBody>
          <a:bodyPr/>
          <a:lstStyle/>
          <a:p>
            <a:r>
              <a:rPr lang="en-US" dirty="0">
                <a:solidFill>
                  <a:schemeClr val="accent1"/>
                </a:solidFill>
              </a:rPr>
              <a:t>Data Description</a:t>
            </a:r>
          </a:p>
        </p:txBody>
      </p:sp>
      <p:sp>
        <p:nvSpPr>
          <p:cNvPr id="3" name="Content Placeholder 2">
            <a:extLst>
              <a:ext uri="{FF2B5EF4-FFF2-40B4-BE49-F238E27FC236}">
                <a16:creationId xmlns:a16="http://schemas.microsoft.com/office/drawing/2014/main" id="{5D5CEEA1-4026-4F84-BDCD-FCDC0EFFE6A9}"/>
              </a:ext>
            </a:extLst>
          </p:cNvPr>
          <p:cNvSpPr>
            <a:spLocks noGrp="1"/>
          </p:cNvSpPr>
          <p:nvPr>
            <p:ph idx="1"/>
          </p:nvPr>
        </p:nvSpPr>
        <p:spPr/>
        <p:txBody>
          <a:bodyPr>
            <a:normAutofit/>
          </a:bodyPr>
          <a:lstStyle/>
          <a:p>
            <a:r>
              <a:rPr lang="en-US" dirty="0">
                <a:solidFill>
                  <a:schemeClr val="accent1"/>
                </a:solidFill>
              </a:rPr>
              <a:t>Data source</a:t>
            </a:r>
            <a:r>
              <a:rPr lang="en-US" dirty="0"/>
              <a:t>: The data is from the Center for Clinical and Translational Research, Virginia Commonwealth University.</a:t>
            </a:r>
          </a:p>
          <a:p>
            <a:r>
              <a:rPr lang="en-US" dirty="0"/>
              <a:t>The dataset represents 10 years (1999-2008) of clinical care at 130 US hospitals and integrated delivery networks. </a:t>
            </a:r>
          </a:p>
          <a:p>
            <a:r>
              <a:rPr lang="en-US" dirty="0"/>
              <a:t>It includes </a:t>
            </a:r>
            <a:r>
              <a:rPr lang="en-US" b="1" dirty="0"/>
              <a:t>101,766 </a:t>
            </a:r>
            <a:r>
              <a:rPr lang="en-US" dirty="0"/>
              <a:t>instances and </a:t>
            </a:r>
            <a:r>
              <a:rPr lang="en-US" b="1" dirty="0"/>
              <a:t>50 </a:t>
            </a:r>
            <a:r>
              <a:rPr lang="en-US" dirty="0"/>
              <a:t>features representing patient and hospital outcomes.</a:t>
            </a:r>
          </a:p>
          <a:p>
            <a:r>
              <a:rPr lang="en-US" dirty="0">
                <a:solidFill>
                  <a:schemeClr val="accent1"/>
                </a:solidFill>
              </a:rPr>
              <a:t>Link</a:t>
            </a:r>
            <a:r>
              <a:rPr lang="en-US" dirty="0"/>
              <a:t> : https://archive.ics.uci.edu/ml/datasets/Diabetes+130-US+hospitals+for+years+1999-2008</a:t>
            </a:r>
          </a:p>
        </p:txBody>
      </p:sp>
    </p:spTree>
    <p:extLst>
      <p:ext uri="{BB962C8B-B14F-4D97-AF65-F5344CB8AC3E}">
        <p14:creationId xmlns:p14="http://schemas.microsoft.com/office/powerpoint/2010/main" val="300195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0C7B-A216-468E-BD6C-9290DC474FEA}"/>
              </a:ext>
            </a:extLst>
          </p:cNvPr>
          <p:cNvSpPr>
            <a:spLocks noGrp="1"/>
          </p:cNvSpPr>
          <p:nvPr>
            <p:ph type="title"/>
          </p:nvPr>
        </p:nvSpPr>
        <p:spPr/>
        <p:txBody>
          <a:bodyPr/>
          <a:lstStyle/>
          <a:p>
            <a:r>
              <a:rPr lang="en-US" dirty="0">
                <a:solidFill>
                  <a:schemeClr val="accent1"/>
                </a:solidFill>
              </a:rPr>
              <a:t>Problem Statement</a:t>
            </a:r>
          </a:p>
        </p:txBody>
      </p:sp>
      <p:sp>
        <p:nvSpPr>
          <p:cNvPr id="3" name="Content Placeholder 2">
            <a:extLst>
              <a:ext uri="{FF2B5EF4-FFF2-40B4-BE49-F238E27FC236}">
                <a16:creationId xmlns:a16="http://schemas.microsoft.com/office/drawing/2014/main" id="{B5B2CE5A-F7A5-4EC6-8E84-6E3D968DFF55}"/>
              </a:ext>
            </a:extLst>
          </p:cNvPr>
          <p:cNvSpPr>
            <a:spLocks noGrp="1"/>
          </p:cNvSpPr>
          <p:nvPr>
            <p:ph idx="1"/>
          </p:nvPr>
        </p:nvSpPr>
        <p:spPr/>
        <p:txBody>
          <a:bodyPr/>
          <a:lstStyle/>
          <a:p>
            <a:r>
              <a:rPr lang="en-US" dirty="0"/>
              <a:t>Identify the major factors that contribute to hospital readmissions</a:t>
            </a:r>
          </a:p>
          <a:p>
            <a:endParaRPr lang="en-US" dirty="0"/>
          </a:p>
          <a:p>
            <a:r>
              <a:rPr lang="en-US" dirty="0"/>
              <a:t>Measure the influence of every attribute w.r.t Patient</a:t>
            </a:r>
          </a:p>
          <a:p>
            <a:endParaRPr lang="en-US" dirty="0"/>
          </a:p>
          <a:p>
            <a:r>
              <a:rPr lang="en-US" dirty="0"/>
              <a:t>Compare accuracy of each model</a:t>
            </a:r>
          </a:p>
        </p:txBody>
      </p:sp>
    </p:spTree>
    <p:extLst>
      <p:ext uri="{BB962C8B-B14F-4D97-AF65-F5344CB8AC3E}">
        <p14:creationId xmlns:p14="http://schemas.microsoft.com/office/powerpoint/2010/main" val="15597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4A64C-4642-4A80-AA5C-6FA08F98F877}"/>
              </a:ext>
            </a:extLst>
          </p:cNvPr>
          <p:cNvSpPr>
            <a:spLocks noGrp="1"/>
          </p:cNvSpPr>
          <p:nvPr>
            <p:ph type="title"/>
          </p:nvPr>
        </p:nvSpPr>
        <p:spPr/>
        <p:txBody>
          <a:bodyPr/>
          <a:lstStyle/>
          <a:p>
            <a:pPr algn="ctr"/>
            <a:r>
              <a:rPr lang="en-US" dirty="0">
                <a:solidFill>
                  <a:schemeClr val="accent1"/>
                </a:solidFill>
              </a:rPr>
              <a:t>Methodology</a:t>
            </a:r>
          </a:p>
        </p:txBody>
      </p:sp>
      <p:pic>
        <p:nvPicPr>
          <p:cNvPr id="5" name="Content Placeholder 4">
            <a:extLst>
              <a:ext uri="{FF2B5EF4-FFF2-40B4-BE49-F238E27FC236}">
                <a16:creationId xmlns:a16="http://schemas.microsoft.com/office/drawing/2014/main" id="{76965471-FF0F-4719-988B-1EF4D1038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8311" y="1523424"/>
            <a:ext cx="5915378" cy="4969451"/>
          </a:xfrm>
        </p:spPr>
      </p:pic>
    </p:spTree>
    <p:extLst>
      <p:ext uri="{BB962C8B-B14F-4D97-AF65-F5344CB8AC3E}">
        <p14:creationId xmlns:p14="http://schemas.microsoft.com/office/powerpoint/2010/main" val="3715679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BC28-671E-4536-A187-2B0C9DD789D2}"/>
              </a:ext>
            </a:extLst>
          </p:cNvPr>
          <p:cNvSpPr>
            <a:spLocks noGrp="1"/>
          </p:cNvSpPr>
          <p:nvPr>
            <p:ph type="title"/>
          </p:nvPr>
        </p:nvSpPr>
        <p:spPr/>
        <p:txBody>
          <a:bodyPr/>
          <a:lstStyle/>
          <a:p>
            <a:r>
              <a:rPr lang="en-US" dirty="0">
                <a:solidFill>
                  <a:schemeClr val="accent1"/>
                </a:solidFill>
              </a:rPr>
              <a:t>Mining and Pre-Processing</a:t>
            </a:r>
          </a:p>
        </p:txBody>
      </p:sp>
      <p:sp>
        <p:nvSpPr>
          <p:cNvPr id="3" name="Content Placeholder 2">
            <a:extLst>
              <a:ext uri="{FF2B5EF4-FFF2-40B4-BE49-F238E27FC236}">
                <a16:creationId xmlns:a16="http://schemas.microsoft.com/office/drawing/2014/main" id="{9239BFA7-D6EC-4963-AAAA-56D58A086E11}"/>
              </a:ext>
            </a:extLst>
          </p:cNvPr>
          <p:cNvSpPr>
            <a:spLocks noGrp="1"/>
          </p:cNvSpPr>
          <p:nvPr>
            <p:ph idx="1"/>
          </p:nvPr>
        </p:nvSpPr>
        <p:spPr/>
        <p:txBody>
          <a:bodyPr/>
          <a:lstStyle/>
          <a:p>
            <a:r>
              <a:rPr lang="en-US" dirty="0"/>
              <a:t>Re-categorize Readmission feature from 3 groups to 2 groups (Readmission &lt;30 days and Non-within 30 days)</a:t>
            </a:r>
          </a:p>
          <a:p>
            <a:endParaRPr lang="en-US" dirty="0"/>
          </a:p>
          <a:p>
            <a:r>
              <a:rPr lang="en-US" dirty="0"/>
              <a:t>Review all variables distribution to ensure data quality</a:t>
            </a:r>
          </a:p>
          <a:p>
            <a:pPr lvl="1"/>
            <a:r>
              <a:rPr lang="en-US" dirty="0"/>
              <a:t>Make Readmission group’s sample ratio be 1:1</a:t>
            </a:r>
          </a:p>
          <a:p>
            <a:pPr lvl="1"/>
            <a:r>
              <a:rPr lang="en-US" dirty="0"/>
              <a:t>Review each variable’s relationship with Readmission</a:t>
            </a:r>
          </a:p>
          <a:p>
            <a:pPr lvl="1"/>
            <a:r>
              <a:rPr lang="en-US" dirty="0"/>
              <a:t>Review numeric variables’ correlation</a:t>
            </a:r>
          </a:p>
        </p:txBody>
      </p:sp>
    </p:spTree>
    <p:extLst>
      <p:ext uri="{BB962C8B-B14F-4D97-AF65-F5344CB8AC3E}">
        <p14:creationId xmlns:p14="http://schemas.microsoft.com/office/powerpoint/2010/main" val="121598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C1A7AA-04AD-4210-84B7-CE3D9909896A}"/>
              </a:ext>
            </a:extLst>
          </p:cNvPr>
          <p:cNvSpPr>
            <a:spLocks noGrp="1"/>
          </p:cNvSpPr>
          <p:nvPr>
            <p:ph type="title"/>
          </p:nvPr>
        </p:nvSpPr>
        <p:spPr/>
        <p:txBody>
          <a:bodyPr/>
          <a:lstStyle/>
          <a:p>
            <a:pPr algn="ctr"/>
            <a:r>
              <a:rPr lang="en-US" dirty="0">
                <a:solidFill>
                  <a:schemeClr val="accent1"/>
                </a:solidFill>
              </a:rPr>
              <a:t>Recategorize Readmission Feature</a:t>
            </a:r>
          </a:p>
        </p:txBody>
      </p:sp>
      <p:graphicFrame>
        <p:nvGraphicFramePr>
          <p:cNvPr id="7" name="Content Placeholder 6">
            <a:extLst>
              <a:ext uri="{FF2B5EF4-FFF2-40B4-BE49-F238E27FC236}">
                <a16:creationId xmlns:a16="http://schemas.microsoft.com/office/drawing/2014/main" id="{4932E07B-AC64-4CE3-AF71-6C2E408132C6}"/>
              </a:ext>
            </a:extLst>
          </p:cNvPr>
          <p:cNvGraphicFramePr>
            <a:graphicFrameLocks noGrp="1"/>
          </p:cNvGraphicFramePr>
          <p:nvPr>
            <p:ph idx="1"/>
            <p:extLst>
              <p:ext uri="{D42A27DB-BD31-4B8C-83A1-F6EECF244321}">
                <p14:modId xmlns:p14="http://schemas.microsoft.com/office/powerpoint/2010/main" val="1300333052"/>
              </p:ext>
            </p:extLst>
          </p:nvPr>
        </p:nvGraphicFramePr>
        <p:xfrm>
          <a:off x="1109133" y="1780469"/>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1554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438</Words>
  <Application>Microsoft Office PowerPoint</Application>
  <PresentationFormat>Widescreen</PresentationFormat>
  <Paragraphs>72</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Diabetes Readmission Prediction</vt:lpstr>
      <vt:lpstr>Agenda</vt:lpstr>
      <vt:lpstr>Abstract</vt:lpstr>
      <vt:lpstr>Introduction</vt:lpstr>
      <vt:lpstr>Data Description</vt:lpstr>
      <vt:lpstr>Problem Statement</vt:lpstr>
      <vt:lpstr>Methodology</vt:lpstr>
      <vt:lpstr>Mining and Pre-Processing</vt:lpstr>
      <vt:lpstr>Recategorize Readmission Feature</vt:lpstr>
      <vt:lpstr>Missing Values</vt:lpstr>
      <vt:lpstr>Dealing with Missing Values</vt:lpstr>
      <vt:lpstr>Balancing Age Group</vt:lpstr>
      <vt:lpstr>Clean Features with Unbalanced Distribution</vt:lpstr>
      <vt:lpstr>Unbalanced Features Distribution</vt:lpstr>
      <vt:lpstr>Thank You</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 Readmission Prediction</dc:title>
  <dc:creator>Mj Thakur</dc:creator>
  <cp:lastModifiedBy>Mj Thakur</cp:lastModifiedBy>
  <cp:revision>23</cp:revision>
  <dcterms:created xsi:type="dcterms:W3CDTF">2018-10-06T12:51:22Z</dcterms:created>
  <dcterms:modified xsi:type="dcterms:W3CDTF">2018-10-06T21:52:18Z</dcterms:modified>
</cp:coreProperties>
</file>